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8"/>
  </p:notesMasterIdLst>
  <p:sldIdLst>
    <p:sldId id="426" r:id="rId2"/>
    <p:sldId id="433" r:id="rId3"/>
    <p:sldId id="490" r:id="rId4"/>
    <p:sldId id="491" r:id="rId5"/>
    <p:sldId id="492" r:id="rId6"/>
    <p:sldId id="493" r:id="rId7"/>
    <p:sldId id="475" r:id="rId8"/>
    <p:sldId id="494" r:id="rId9"/>
    <p:sldId id="487" r:id="rId10"/>
    <p:sldId id="480" r:id="rId11"/>
    <p:sldId id="495" r:id="rId12"/>
    <p:sldId id="428" r:id="rId13"/>
    <p:sldId id="429" r:id="rId14"/>
    <p:sldId id="496" r:id="rId15"/>
    <p:sldId id="474" r:id="rId16"/>
    <p:sldId id="434" r:id="rId17"/>
  </p:sldIdLst>
  <p:sldSz cx="9144000" cy="5715000" type="screen16x10"/>
  <p:notesSz cx="6858000" cy="9144000"/>
  <p:embeddedFontLst>
    <p:embeddedFont>
      <p:font typeface="Orly's Font 2" panose="020B0604020202020204" charset="0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Verdana" panose="020B0604030504040204" pitchFamily="34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80" d="100"/>
          <a:sy n="80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028700" y="914400"/>
            <a:ext cx="68580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5"/>
                </a:solidFill>
              </a:rPr>
              <a:t>W</a:t>
            </a:r>
            <a:r>
              <a:rPr lang="en-US" sz="2800" dirty="0" smtClean="0">
                <a:solidFill>
                  <a:schemeClr val="accent5"/>
                </a:solidFill>
              </a:rPr>
              <a:t>hat </a:t>
            </a:r>
            <a:r>
              <a:rPr lang="en-US" sz="2800" dirty="0">
                <a:solidFill>
                  <a:schemeClr val="accent5"/>
                </a:solidFill>
              </a:rPr>
              <a:t>can you do to make solving a word problem easier?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914400" y="2171700"/>
            <a:ext cx="7315200" cy="2332946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For example:</a:t>
            </a: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Mrs</a:t>
            </a:r>
            <a:r>
              <a:rPr lang="en-US" sz="2800" dirty="0">
                <a:solidFill>
                  <a:schemeClr val="accent1"/>
                </a:solidFill>
              </a:rPr>
              <a:t>. Dawson has </a:t>
            </a:r>
            <a:r>
              <a:rPr lang="en-US" sz="2800" dirty="0" smtClean="0">
                <a:solidFill>
                  <a:schemeClr val="accent1"/>
                </a:solidFill>
              </a:rPr>
              <a:t>8 </a:t>
            </a:r>
            <a:r>
              <a:rPr lang="en-US" sz="2800" dirty="0">
                <a:solidFill>
                  <a:schemeClr val="accent1"/>
                </a:solidFill>
              </a:rPr>
              <a:t>blue marbles and </a:t>
            </a:r>
            <a:r>
              <a:rPr lang="en-US" sz="2800" dirty="0" smtClean="0">
                <a:solidFill>
                  <a:schemeClr val="accent1"/>
                </a:solidFill>
              </a:rPr>
              <a:t>4 </a:t>
            </a:r>
            <a:r>
              <a:rPr lang="en-US" sz="2800" dirty="0">
                <a:solidFill>
                  <a:schemeClr val="accent1"/>
                </a:solidFill>
              </a:rPr>
              <a:t>green marbles in a bag.  She puts in </a:t>
            </a:r>
            <a:r>
              <a:rPr lang="en-US" sz="2800" dirty="0" smtClean="0">
                <a:solidFill>
                  <a:schemeClr val="accent1"/>
                </a:solidFill>
              </a:rPr>
              <a:t>2 </a:t>
            </a:r>
            <a:r>
              <a:rPr lang="en-US" sz="2800" dirty="0">
                <a:solidFill>
                  <a:schemeClr val="accent1"/>
                </a:solidFill>
              </a:rPr>
              <a:t>more marbles.  How many marbles are in the bag now?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52746" y="1039452"/>
            <a:ext cx="81153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Mrs. Dawson has 8 blue marbles and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4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green marbles in a bag.  She puts in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2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more marbles.  How many marbles are in the bag now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734256" y="3429000"/>
            <a:ext cx="31034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Mrs. Dawson’s</a:t>
            </a: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783448" y="3803893"/>
            <a:ext cx="27605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marbles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449777" y="1028700"/>
            <a:ext cx="81153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Mrs. Dawson has </a:t>
            </a:r>
            <a:r>
              <a:rPr lang="en-US" sz="2800" u="sng" dirty="0">
                <a:solidFill>
                  <a:srgbClr val="0078AE"/>
                </a:solidFill>
                <a:latin typeface="Orly's Font 2" pitchFamily="66" charset="0"/>
              </a:rPr>
              <a:t>8 blue marbles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and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4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green marbles in a bag.  She puts in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2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more marbles.  How many marbles are in the bag now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100" y="1485900"/>
            <a:ext cx="323850" cy="459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457200" y="1029743"/>
            <a:ext cx="81153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Mrs. Dawson has </a:t>
            </a:r>
            <a:r>
              <a:rPr lang="en-US" sz="2800" u="sng" dirty="0">
                <a:solidFill>
                  <a:srgbClr val="0078AE"/>
                </a:solidFill>
                <a:latin typeface="Orly's Font 2" pitchFamily="66" charset="0"/>
              </a:rPr>
              <a:t>8 blue marbles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and </a:t>
            </a:r>
            <a:r>
              <a:rPr lang="en-US" sz="2800" u="sng" dirty="0" smtClean="0">
                <a:solidFill>
                  <a:srgbClr val="0078AE"/>
                </a:solidFill>
                <a:latin typeface="Orly's Font 2" pitchFamily="66" charset="0"/>
              </a:rPr>
              <a:t>4 </a:t>
            </a:r>
            <a:r>
              <a:rPr lang="en-US" sz="2800" u="sng" dirty="0">
                <a:solidFill>
                  <a:srgbClr val="0078AE"/>
                </a:solidFill>
                <a:latin typeface="Orly's Font 2" pitchFamily="66" charset="0"/>
              </a:rPr>
              <a:t>green marbles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 in a bag.  She puts in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2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more marbles.  How many marbles are in the bag now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452745" y="1039452"/>
            <a:ext cx="81153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Mrs. Dawson has </a:t>
            </a:r>
            <a:r>
              <a:rPr lang="en-US" sz="2800" u="sng" dirty="0">
                <a:solidFill>
                  <a:srgbClr val="0078AE"/>
                </a:solidFill>
                <a:latin typeface="Orly's Font 2" pitchFamily="66" charset="0"/>
              </a:rPr>
              <a:t>8 blue marbles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and </a:t>
            </a:r>
            <a:r>
              <a:rPr lang="en-US" sz="2800" u="sng" dirty="0" smtClean="0">
                <a:solidFill>
                  <a:srgbClr val="0078AE"/>
                </a:solidFill>
                <a:latin typeface="Orly's Font 2" pitchFamily="66" charset="0"/>
              </a:rPr>
              <a:t>4 </a:t>
            </a:r>
            <a:r>
              <a:rPr lang="en-US" sz="2800" u="sng" dirty="0">
                <a:solidFill>
                  <a:srgbClr val="0078AE"/>
                </a:solidFill>
                <a:latin typeface="Orly's Font 2" pitchFamily="66" charset="0"/>
              </a:rPr>
              <a:t>green marbles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 in a bag.  She puts in </a:t>
            </a:r>
            <a:r>
              <a:rPr lang="en-US" sz="2800" u="sng" dirty="0" smtClean="0">
                <a:solidFill>
                  <a:srgbClr val="0078AE"/>
                </a:solidFill>
                <a:latin typeface="Orly's Font 2" pitchFamily="66" charset="0"/>
              </a:rPr>
              <a:t>2 more </a:t>
            </a:r>
            <a:r>
              <a:rPr lang="en-US" sz="2800" u="sng" dirty="0">
                <a:solidFill>
                  <a:srgbClr val="0078AE"/>
                </a:solidFill>
                <a:latin typeface="Orly's Font 2" pitchFamily="66" charset="0"/>
              </a:rPr>
              <a:t>marbles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.  How many marbles are in the bag now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849" y="1899893"/>
            <a:ext cx="323850" cy="41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4626269" y="3662798"/>
            <a:ext cx="491814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8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7421204" y="3630247"/>
            <a:ext cx="39474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24" name="Oval 23"/>
          <p:cNvSpPr/>
          <p:nvPr/>
        </p:nvSpPr>
        <p:spPr>
          <a:xfrm>
            <a:off x="3731602" y="3680105"/>
            <a:ext cx="282537" cy="24684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4044921" y="3680106"/>
            <a:ext cx="282537" cy="24684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4343777" y="3680107"/>
            <a:ext cx="282537" cy="24684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4625230" y="3680106"/>
            <a:ext cx="282537" cy="24684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4907767" y="3680107"/>
            <a:ext cx="282537" cy="24684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5213171" y="3680108"/>
            <a:ext cx="282537" cy="24684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5518858" y="3680103"/>
            <a:ext cx="282537" cy="24684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5832177" y="3680104"/>
            <a:ext cx="282537" cy="24684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30275" y="3578727"/>
            <a:ext cx="2425273" cy="52322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155882" y="3578727"/>
            <a:ext cx="1160738" cy="51443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310212" y="3578727"/>
            <a:ext cx="616731" cy="515178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Oval 46"/>
          <p:cNvSpPr/>
          <p:nvPr/>
        </p:nvSpPr>
        <p:spPr>
          <a:xfrm>
            <a:off x="6189046" y="3720936"/>
            <a:ext cx="256853" cy="246843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6479398" y="3712361"/>
            <a:ext cx="256853" cy="246843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6772279" y="3716915"/>
            <a:ext cx="256853" cy="246843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7047638" y="3712361"/>
            <a:ext cx="256853" cy="246843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6512385" y="3638873"/>
            <a:ext cx="39474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35" name="Left Brace 34"/>
          <p:cNvSpPr/>
          <p:nvPr/>
        </p:nvSpPr>
        <p:spPr>
          <a:xfrm rot="5400000">
            <a:off x="5667206" y="1269470"/>
            <a:ext cx="322806" cy="4196668"/>
          </a:xfrm>
          <a:prstGeom prst="leftBrace">
            <a:avLst>
              <a:gd name="adj1" fmla="val 8333"/>
              <a:gd name="adj2" fmla="val 49809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5689222" y="2813088"/>
            <a:ext cx="345466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1615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8" grpId="0"/>
      <p:bldP spid="19" grpId="0"/>
      <p:bldP spid="20" grpId="0"/>
      <p:bldP spid="21" grpId="0"/>
      <p:bldP spid="23" grpId="0"/>
      <p:bldP spid="24" grpId="0" animBg="1"/>
      <p:bldP spid="24" grpId="1" animBg="1"/>
      <p:bldP spid="25" grpId="0" animBg="1"/>
      <p:bldP spid="25" grpId="1" animBg="1"/>
      <p:bldP spid="27" grpId="0" animBg="1"/>
      <p:bldP spid="27" grpId="1" animBg="1"/>
      <p:bldP spid="28" grpId="0" animBg="1"/>
      <p:bldP spid="28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7" grpId="0" animBg="1"/>
      <p:bldP spid="43" grpId="0" animBg="1"/>
      <p:bldP spid="44" grpId="0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34" grpId="0"/>
      <p:bldP spid="35" grpId="0" animBg="1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49" b="-2401"/>
          <a:stretch/>
        </p:blipFill>
        <p:spPr bwMode="auto">
          <a:xfrm>
            <a:off x="1717469" y="210029"/>
            <a:ext cx="6079550" cy="489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838493" y="1630447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025" y="1594822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2872142" y="22815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Who and What</a:t>
            </a: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811" y="2268151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893125" y="29673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Chunk and Draw</a:t>
            </a: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5" y="159560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597" y="2906320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2914900" y="3652650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Compute</a:t>
            </a:r>
          </a:p>
        </p:txBody>
      </p:sp>
    </p:spTree>
    <p:extLst>
      <p:ext uri="{BB962C8B-B14F-4D97-AF65-F5344CB8AC3E}">
        <p14:creationId xmlns:p14="http://schemas.microsoft.com/office/powerpoint/2010/main" val="46801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5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/>
        </p:nvCxnSpPr>
        <p:spPr>
          <a:xfrm>
            <a:off x="1554865" y="1131952"/>
            <a:ext cx="5600700" cy="1485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1707265" y="1246252"/>
            <a:ext cx="5374026" cy="13716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53" y="3200400"/>
            <a:ext cx="24860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779077"/>
            <a:ext cx="1676400" cy="20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872" y="2876165"/>
            <a:ext cx="1590675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14"/>
          <a:stretch/>
        </p:blipFill>
        <p:spPr bwMode="auto">
          <a:xfrm>
            <a:off x="6230311" y="2948031"/>
            <a:ext cx="2170251" cy="1657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277882" y="1555695"/>
            <a:ext cx="31034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Mrs. Dawson’s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327074" y="1930588"/>
            <a:ext cx="27605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marbles</a:t>
            </a: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4169895" y="1789493"/>
            <a:ext cx="491814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8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6964830" y="1756942"/>
            <a:ext cx="39474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273901" y="1705422"/>
            <a:ext cx="2425273" cy="52322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699508" y="1705422"/>
            <a:ext cx="1160738" cy="51443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853838" y="1705422"/>
            <a:ext cx="616731" cy="515178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6056011" y="1765568"/>
            <a:ext cx="39474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36" name="Left Brace 35"/>
          <p:cNvSpPr/>
          <p:nvPr/>
        </p:nvSpPr>
        <p:spPr>
          <a:xfrm rot="5400000">
            <a:off x="5210832" y="-603835"/>
            <a:ext cx="322806" cy="4196668"/>
          </a:xfrm>
          <a:prstGeom prst="leftBrace">
            <a:avLst>
              <a:gd name="adj1" fmla="val 8333"/>
              <a:gd name="adj2" fmla="val 49809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5232848" y="939783"/>
            <a:ext cx="345466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/>
      <p:bldP spid="36" grpId="0" animBg="1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2330610" y="2743200"/>
            <a:ext cx="4427558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 + 4 + 2 = ?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3543300" y="3120825"/>
            <a:ext cx="342900" cy="4572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886202" y="3120825"/>
            <a:ext cx="895934" cy="4572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2"/>
          <p:cNvSpPr txBox="1">
            <a:spLocks/>
          </p:cNvSpPr>
          <p:nvPr/>
        </p:nvSpPr>
        <p:spPr bwMode="auto">
          <a:xfrm>
            <a:off x="3520482" y="3622875"/>
            <a:ext cx="73143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 bwMode="auto">
          <a:xfrm>
            <a:off x="4077873" y="3622875"/>
            <a:ext cx="1408527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+ 4 = ?</a:t>
            </a:r>
          </a:p>
        </p:txBody>
      </p:sp>
      <p:cxnSp>
        <p:nvCxnSpPr>
          <p:cNvPr id="48" name="Straight Connector 47"/>
          <p:cNvCxnSpPr/>
          <p:nvPr/>
        </p:nvCxnSpPr>
        <p:spPr>
          <a:xfrm>
            <a:off x="3879269" y="3986945"/>
            <a:ext cx="342900" cy="4572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4222170" y="3986945"/>
            <a:ext cx="319868" cy="4572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2"/>
          <p:cNvSpPr txBox="1">
            <a:spLocks/>
          </p:cNvSpPr>
          <p:nvPr/>
        </p:nvSpPr>
        <p:spPr bwMode="auto">
          <a:xfrm>
            <a:off x="3840351" y="4444145"/>
            <a:ext cx="73143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14</a:t>
            </a:r>
          </a:p>
        </p:txBody>
      </p:sp>
      <p:sp>
        <p:nvSpPr>
          <p:cNvPr id="53" name="Text Placeholder 2"/>
          <p:cNvSpPr txBox="1">
            <a:spLocks/>
          </p:cNvSpPr>
          <p:nvPr/>
        </p:nvSpPr>
        <p:spPr bwMode="auto">
          <a:xfrm>
            <a:off x="5553712" y="984288"/>
            <a:ext cx="686790" cy="523220"/>
          </a:xfrm>
          <a:prstGeom prst="rect">
            <a:avLst/>
          </a:prstGeom>
          <a:solidFill>
            <a:schemeClr val="bg1"/>
          </a:solidFill>
          <a:ln w="25400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14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769408" y="1600200"/>
            <a:ext cx="31034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Mrs. Dawson’s</a:t>
            </a: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818600" y="1975093"/>
            <a:ext cx="27605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marbles</a:t>
            </a: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4661421" y="1833998"/>
            <a:ext cx="491814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8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7456356" y="1801447"/>
            <a:ext cx="39474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44" name="Rectangle 43"/>
          <p:cNvSpPr/>
          <p:nvPr/>
        </p:nvSpPr>
        <p:spPr>
          <a:xfrm>
            <a:off x="3765427" y="1749927"/>
            <a:ext cx="2425273" cy="52322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6191034" y="1749927"/>
            <a:ext cx="1160738" cy="51443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7345364" y="1749927"/>
            <a:ext cx="616731" cy="515178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 bwMode="auto">
          <a:xfrm>
            <a:off x="6547537" y="1810073"/>
            <a:ext cx="39474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58" name="Left Brace 57"/>
          <p:cNvSpPr/>
          <p:nvPr/>
        </p:nvSpPr>
        <p:spPr>
          <a:xfrm rot="5400000">
            <a:off x="5702358" y="-559330"/>
            <a:ext cx="322806" cy="4196668"/>
          </a:xfrm>
          <a:prstGeom prst="leftBrace">
            <a:avLst>
              <a:gd name="adj1" fmla="val 8333"/>
              <a:gd name="adj2" fmla="val 49809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 Placeholder 2"/>
          <p:cNvSpPr txBox="1">
            <a:spLocks/>
          </p:cNvSpPr>
          <p:nvPr/>
        </p:nvSpPr>
        <p:spPr bwMode="auto">
          <a:xfrm>
            <a:off x="5724374" y="984288"/>
            <a:ext cx="345466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6" grpId="0"/>
      <p:bldP spid="47" grpId="0"/>
      <p:bldP spid="50" grpId="0"/>
      <p:bldP spid="53" grpId="0" animBg="1"/>
      <p:bldP spid="20" grpId="0"/>
      <p:bldP spid="21" grpId="0"/>
      <p:bldP spid="24" grpId="0"/>
      <p:bldP spid="25" grpId="0"/>
      <p:bldP spid="44" grpId="0" animBg="1"/>
      <p:bldP spid="45" grpId="0" animBg="1"/>
      <p:bldP spid="51" grpId="0" animBg="1"/>
      <p:bldP spid="57" grpId="0"/>
      <p:bldP spid="58" grpId="0" animBg="1"/>
      <p:bldP spid="59" grpId="0"/>
      <p:bldP spid="5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49" b="-2401"/>
          <a:stretch/>
        </p:blipFill>
        <p:spPr bwMode="auto">
          <a:xfrm>
            <a:off x="1717469" y="210029"/>
            <a:ext cx="6079550" cy="489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2838493" y="1630447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025" y="1594822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2872142" y="22815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Who and What</a:t>
            </a:r>
          </a:p>
        </p:txBody>
      </p:sp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811" y="2268151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2893125" y="29673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Chunk and Draw</a:t>
            </a:r>
          </a:p>
        </p:txBody>
      </p:sp>
      <p:pic>
        <p:nvPicPr>
          <p:cNvPr id="3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5" y="159560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597" y="2906320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2914900" y="364077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Compute</a:t>
            </a:r>
          </a:p>
        </p:txBody>
      </p:sp>
      <p:pic>
        <p:nvPicPr>
          <p:cNvPr id="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383" y="3603509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914899" y="4268690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Check</a:t>
            </a:r>
          </a:p>
        </p:txBody>
      </p:sp>
    </p:spTree>
    <p:extLst>
      <p:ext uri="{BB962C8B-B14F-4D97-AF65-F5344CB8AC3E}">
        <p14:creationId xmlns:p14="http://schemas.microsoft.com/office/powerpoint/2010/main" val="110409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37" grpId="0"/>
      <p:bldP spid="40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571500" y="914400"/>
            <a:ext cx="81153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Mrs. Dawson has 8 blue marbles and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green marbles in a bag.  She puts in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more marbles.  How many marbles are in the bag now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117194" y="2860705"/>
            <a:ext cx="8915400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Mrs. Dawson has     marbles in her bag now.</a:t>
            </a: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3429000" y="2814405"/>
            <a:ext cx="817559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14</a:t>
            </a: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955673" y="4082807"/>
            <a:ext cx="31034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Mrs. Dawson’s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1004865" y="4457700"/>
            <a:ext cx="27605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marbles</a:t>
            </a: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4847686" y="4316605"/>
            <a:ext cx="491814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8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7642621" y="4284054"/>
            <a:ext cx="39474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951692" y="4232534"/>
            <a:ext cx="2425273" cy="52322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377299" y="4232534"/>
            <a:ext cx="1160738" cy="51443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531629" y="4232534"/>
            <a:ext cx="616731" cy="515178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6733802" y="4292680"/>
            <a:ext cx="39474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33" name="Left Brace 32"/>
          <p:cNvSpPr/>
          <p:nvPr/>
        </p:nvSpPr>
        <p:spPr>
          <a:xfrm rot="5400000">
            <a:off x="5888623" y="1923277"/>
            <a:ext cx="322806" cy="4196668"/>
          </a:xfrm>
          <a:prstGeom prst="leftBrace">
            <a:avLst>
              <a:gd name="adj1" fmla="val 8333"/>
              <a:gd name="adj2" fmla="val 49809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5727413" y="3487174"/>
            <a:ext cx="686790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14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587654" y="3200400"/>
            <a:ext cx="5715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752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9" grpId="0"/>
      <p:bldP spid="15" grpId="0"/>
      <p:bldP spid="16" grpId="0"/>
      <p:bldP spid="17" grpId="0"/>
      <p:bldP spid="18" grpId="0"/>
      <p:bldP spid="29" grpId="0" animBg="1"/>
      <p:bldP spid="30" grpId="0" animBg="1"/>
      <p:bldP spid="31" grpId="0" animBg="1"/>
      <p:bldP spid="32" grpId="0"/>
      <p:bldP spid="33" grpId="0" animBg="1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3761" y="1485900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draw a model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the information from the problem.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7300" y="1333501"/>
            <a:ext cx="645795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lesson, you will learn how to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solve a word problem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drawing a bar model.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743200" y="1417325"/>
            <a:ext cx="4030160" cy="523220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Word Problem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800100" y="2814184"/>
            <a:ext cx="3086100" cy="523220"/>
          </a:xfrm>
          <a:prstGeom prst="rect">
            <a:avLst/>
          </a:prstGeom>
          <a:noFill/>
          <a:ln w="25400">
            <a:solidFill>
              <a:schemeClr val="accent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Information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5372100" y="2809220"/>
            <a:ext cx="3086100" cy="523220"/>
          </a:xfrm>
          <a:prstGeom prst="rect">
            <a:avLst/>
          </a:prstGeom>
          <a:noFill/>
          <a:ln w="25400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</a:rPr>
              <a:t>Question</a:t>
            </a:r>
            <a:endParaRPr lang="en-US" sz="2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2857500" y="1940545"/>
            <a:ext cx="1028700" cy="84838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5372100" y="1940545"/>
            <a:ext cx="914400" cy="84838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5372100" y="3723620"/>
            <a:ext cx="3086100" cy="954107"/>
          </a:xfrm>
          <a:prstGeom prst="rect">
            <a:avLst/>
          </a:prstGeom>
          <a:noFill/>
          <a:ln w="25400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</a:rPr>
              <a:t>Fill in the </a:t>
            </a:r>
          </a:p>
          <a:p>
            <a:pPr marL="0" indent="0" algn="ctr">
              <a:spcBef>
                <a:spcPts val="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</a:rPr>
              <a:t>blank sentence</a:t>
            </a:r>
            <a:endParaRPr lang="en-US" sz="2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cxnSp>
        <p:nvCxnSpPr>
          <p:cNvPr id="14" name="Straight Arrow Connector 13"/>
          <p:cNvCxnSpPr>
            <a:endCxn id="13" idx="0"/>
          </p:cNvCxnSpPr>
          <p:nvPr/>
        </p:nvCxnSpPr>
        <p:spPr>
          <a:xfrm flipH="1">
            <a:off x="6915150" y="3337404"/>
            <a:ext cx="2474" cy="386217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2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41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13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11760" y="3086100"/>
            <a:ext cx="1853467" cy="2319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890" y="2419328"/>
            <a:ext cx="4141730" cy="2325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47"/>
          <a:stretch/>
        </p:blipFill>
        <p:spPr bwMode="auto">
          <a:xfrm>
            <a:off x="1714500" y="199113"/>
            <a:ext cx="6079550" cy="1988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56" y="148643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38493" y="135972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</p:spTree>
    <p:extLst>
      <p:ext uri="{BB962C8B-B14F-4D97-AF65-F5344CB8AC3E}">
        <p14:creationId xmlns:p14="http://schemas.microsoft.com/office/powerpoint/2010/main" val="128438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06590" y="2567896"/>
            <a:ext cx="7501307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Mrs. Dawson has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blue marbles and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green marbles in a bag.  She puts in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more marbles.  How many marbles are in the bag now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14300" y="4532014"/>
            <a:ext cx="8915400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Mrs. Dawson has     marbles in her bag now.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3612750" y="4914900"/>
            <a:ext cx="5715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56" y="148643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47"/>
          <a:stretch/>
        </p:blipFill>
        <p:spPr bwMode="auto">
          <a:xfrm>
            <a:off x="1717469" y="198155"/>
            <a:ext cx="6079550" cy="1988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5" y="159560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838493" y="135972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025" y="1324100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174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56" y="148643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11438" y="3771900"/>
            <a:ext cx="1371600" cy="171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675" y="2590244"/>
            <a:ext cx="4319984" cy="236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082203"/>
            <a:ext cx="2514467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280"/>
          <a:stretch/>
        </p:blipFill>
        <p:spPr bwMode="auto">
          <a:xfrm>
            <a:off x="1717469" y="210030"/>
            <a:ext cx="6079550" cy="2380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5" y="159560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838493" y="135972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025" y="1324100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872142" y="2010813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Who and What</a:t>
            </a:r>
          </a:p>
        </p:txBody>
      </p:sp>
    </p:spTree>
    <p:extLst>
      <p:ext uri="{BB962C8B-B14F-4D97-AF65-F5344CB8AC3E}">
        <p14:creationId xmlns:p14="http://schemas.microsoft.com/office/powerpoint/2010/main" val="356941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228600" y="3429000"/>
            <a:ext cx="27605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Mrs. Dawson</a:t>
            </a: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2594417" y="3442750"/>
            <a:ext cx="789490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’s</a:t>
            </a: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228600" y="3803893"/>
            <a:ext cx="27605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marbles</a:t>
            </a: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006589" y="1143000"/>
            <a:ext cx="7501307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Mrs. Dawson has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blue marbles and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green marbles in a bag.  She puts in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more marbles.  How many marbles are in the bag now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35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49" b="-2401"/>
          <a:stretch/>
        </p:blipFill>
        <p:spPr bwMode="auto">
          <a:xfrm>
            <a:off x="1717469" y="210029"/>
            <a:ext cx="6079550" cy="489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838493" y="1630447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025" y="1594822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872142" y="22815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Who and What</a:t>
            </a: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5" y="159560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811" y="2268151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893125" y="29673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Chunk and Draw</a:t>
            </a:r>
          </a:p>
        </p:txBody>
      </p:sp>
    </p:spTree>
    <p:extLst>
      <p:ext uri="{BB962C8B-B14F-4D97-AF65-F5344CB8AC3E}">
        <p14:creationId xmlns:p14="http://schemas.microsoft.com/office/powerpoint/2010/main" val="2440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871012" y="2554463"/>
            <a:ext cx="7501307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Mrs. Dawson has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blue marbles and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green marbles in a bag.  She puts in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more marbles.  How many marbles are in the bag now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777800" y="3922677"/>
            <a:ext cx="3724158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97743" y="2536807"/>
            <a:ext cx="7315201" cy="398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97743" y="3441084"/>
            <a:ext cx="3314700" cy="398463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97743" y="2992512"/>
            <a:ext cx="5029200" cy="398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3028950" y="125730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Chunking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15978" y="1200150"/>
            <a:ext cx="2194560" cy="63752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3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4514850" y="1843245"/>
            <a:ext cx="1637" cy="57150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6141243" y="2990048"/>
            <a:ext cx="2171701" cy="398463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426744" y="3421597"/>
            <a:ext cx="3886200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07"/>
          <a:stretch/>
        </p:blipFill>
        <p:spPr bwMode="auto">
          <a:xfrm>
            <a:off x="6149502" y="2795253"/>
            <a:ext cx="1495668" cy="1761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82" r="25093"/>
          <a:stretch/>
        </p:blipFill>
        <p:spPr bwMode="auto">
          <a:xfrm>
            <a:off x="4641854" y="2787542"/>
            <a:ext cx="1515499" cy="1761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8" r="50324"/>
          <a:stretch/>
        </p:blipFill>
        <p:spPr bwMode="auto">
          <a:xfrm>
            <a:off x="3161349" y="2785640"/>
            <a:ext cx="1480505" cy="1761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756"/>
          <a:stretch/>
        </p:blipFill>
        <p:spPr bwMode="auto">
          <a:xfrm>
            <a:off x="1701478" y="2785640"/>
            <a:ext cx="1504710" cy="1761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Connector 3"/>
          <p:cNvCxnSpPr/>
          <p:nvPr/>
        </p:nvCxnSpPr>
        <p:spPr>
          <a:xfrm flipH="1">
            <a:off x="3206187" y="2414745"/>
            <a:ext cx="1" cy="2500155"/>
          </a:xfrm>
          <a:prstGeom prst="line">
            <a:avLst/>
          </a:prstGeom>
          <a:ln w="5080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4656700" y="2414745"/>
            <a:ext cx="1" cy="2500155"/>
          </a:xfrm>
          <a:prstGeom prst="line">
            <a:avLst/>
          </a:prstGeom>
          <a:ln w="5080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6172200" y="2414744"/>
            <a:ext cx="1" cy="2500155"/>
          </a:xfrm>
          <a:prstGeom prst="line">
            <a:avLst/>
          </a:prstGeom>
          <a:ln w="5080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68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87562E-6 L -0.11771 -0.00334 " pathEditMode="relative" rAng="0" ptsTypes="AA">
                                      <p:cBhvr>
                                        <p:cTn id="54" dur="1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85" y="-16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03109E-6 L -0.0533 -0.0011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-5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86396E-6 L 0.04549 -0.0011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4" y="-56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6396E-6 L 0.10573 -0.00112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78" y="-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25" grpId="0" animBg="1"/>
      <p:bldP spid="15" grpId="0" animBg="1"/>
      <p:bldP spid="16" grpId="0" animBg="1"/>
      <p:bldP spid="22" grpId="0" animBg="1"/>
      <p:bldP spid="9" grpId="0"/>
      <p:bldP spid="11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5915</TotalTime>
  <Words>472</Words>
  <Application>Microsoft Office PowerPoint</Application>
  <PresentationFormat>On-screen Show (16:10)</PresentationFormat>
  <Paragraphs>86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300</cp:revision>
  <dcterms:created xsi:type="dcterms:W3CDTF">2011-06-12T17:04:43Z</dcterms:created>
  <dcterms:modified xsi:type="dcterms:W3CDTF">2015-06-07T11:39:26Z</dcterms:modified>
</cp:coreProperties>
</file>